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68" r:id="rId2"/>
    <p:sldId id="257" r:id="rId3"/>
    <p:sldId id="258" r:id="rId4"/>
    <p:sldId id="269" r:id="rId5"/>
    <p:sldId id="281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8" r:id="rId14"/>
    <p:sldId id="283" r:id="rId15"/>
    <p:sldId id="282" r:id="rId16"/>
    <p:sldId id="266" r:id="rId17"/>
    <p:sldId id="267" r:id="rId18"/>
    <p:sldId id="280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6" d="100"/>
          <a:sy n="206" d="100"/>
        </p:scale>
        <p:origin x="500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09cfe40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09cfe40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291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088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573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8248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9cfe40f0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9cfe40f0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9dd4a184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9dd4a184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601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751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220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67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179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png"/><Relationship Id="rId4" Type="http://schemas.openxmlformats.org/officeDocument/2006/relationships/hyperlink" Target="https://www.autohus.de/autosuche/details/270448/mb-c-200-t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sla.com/de_DE/modely/design#overvie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konfigurator.meinauto.de/mazda/neuwagen/48-6/angebote/6-kombi/konfigurator/#!/extras/exclusive-line/8846370/10,11/private/32545--287374/984/61c9aa657e74c/cash-purchase/32545--287374/48,0,10000,0,0,0,0,0,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uchen.mobile.de/fahrzeuge/details.html?action=parkItem&amp;id=332186075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dmannbewegt.de/index.php/gebrauchtwagen/fahrzeugdetails?vehicleId=5P010172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C766A4-C699-464C-846A-431BFE19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Maximus II</a:t>
            </a:r>
          </a:p>
        </p:txBody>
      </p:sp>
    </p:spTree>
    <p:extLst>
      <p:ext uri="{BB962C8B-B14F-4D97-AF65-F5344CB8AC3E}">
        <p14:creationId xmlns:p14="http://schemas.microsoft.com/office/powerpoint/2010/main" val="2317919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Gebrauchter Benziner, Prognose: </a:t>
            </a:r>
            <a:r>
              <a:rPr lang="fr-FR" dirty="0">
                <a:hlinkClick r:id="rId4"/>
              </a:rPr>
              <a:t>Mercedes Benz C 200 T</a:t>
            </a:r>
            <a:endParaRPr lang="de-DE"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18000.00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136.00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   l/100 km                             :     7.00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1.85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 900.00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108000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 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Gesamt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Jährlich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Monatlich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pro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18000.00	       3000.00	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250.00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16.67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4650.00	        775.00	         64.58	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816.00	        136.00	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11.33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0.76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5400.00	        900.00	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13986.00	       2331.00	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194.25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12.95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      42852.00	       7142.00	        </a:t>
            </a:r>
            <a:r>
              <a:rPr lang="de-DE" sz="4000" b="1" dirty="0">
                <a:solidFill>
                  <a:srgbClr val="00B050"/>
                </a:solidFill>
                <a:latin typeface="Consolas" panose="020B0609020204030204" pitchFamily="49" charset="0"/>
              </a:rPr>
              <a:t>595.17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39.68	</a:t>
            </a:r>
            <a:endParaRPr sz="4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B84230A-9252-4CEC-BBFB-2EAF0C0BC6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4965" y="1075459"/>
            <a:ext cx="2824422" cy="156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6338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Neuer Elektro, Prognose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FFC000"/>
                </a:solidFill>
              </a:rPr>
              <a:t>2 Monate</a:t>
            </a: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00B050"/>
                </a:solidFill>
              </a:rPr>
              <a:t>10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FFC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5685AC-1C78-4257-A91C-FA40FE75067F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90809" y="2143326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4859761" y="244534"/>
            <a:ext cx="388138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Die Regierung Fördert den Kauf von Elektroautos mit 9000€. Das verringert den Wertverlust.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Die EEG Umlage für Strom wird abgeschafft, das verringert auf lange Sicht die Spritkosten.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Weniger Teile können kaputt gehen, kein Ölwechsel nötig.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2D247C78-74E3-4934-A1AC-AC4476FF378A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90808" y="1249734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FC112B41-DA24-4C27-992D-D9E67C11FB7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89742" y="167815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5E860BB-2CFC-4A4E-80F8-2EDDC42903FE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9983E1D4-F0CF-47B9-B5E3-E0DAC6B2A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473" y="2060416"/>
            <a:ext cx="4445808" cy="303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0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Neuer Elektro, Prognose: </a:t>
            </a:r>
            <a:r>
              <a:rPr lang="de-DE" dirty="0">
                <a:hlinkClick r:id="rId3"/>
              </a:rPr>
              <a:t>Tesla Model Y</a:t>
            </a:r>
            <a:endParaRPr lang="de-DE"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  : 45000.00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  :     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kWh/100 km                                :    16.00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[€/kWh]  :     0.30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  :   500.00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  :   180000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  :    10.00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	        Gesamt	      Jährlich	     Monatlich	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45000.00	       4500.00	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25.00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7750.00	        775.00	         64.58	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0.00	          0.00	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5000.00	        500.00	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41.67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2.78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8640.00	        864.00	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72.00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4.80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      66390.00	       6639.00	        </a:t>
            </a:r>
            <a:r>
              <a:rPr lang="de-DE" sz="4000" b="1" dirty="0">
                <a:solidFill>
                  <a:srgbClr val="00B050"/>
                </a:solidFill>
                <a:latin typeface="Consolas" panose="020B0609020204030204" pitchFamily="49" charset="0"/>
              </a:rPr>
              <a:t>553.25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*)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36.88	</a:t>
            </a:r>
          </a:p>
        </p:txBody>
      </p:sp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346838EE-B7AE-4CF9-824A-4E389695020C}"/>
              </a:ext>
            </a:extLst>
          </p:cNvPr>
          <p:cNvSpPr txBox="1"/>
          <p:nvPr/>
        </p:nvSpPr>
        <p:spPr>
          <a:xfrm>
            <a:off x="582149" y="4532825"/>
            <a:ext cx="6426119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*) verringerter Langstreckenkomfort durch 20min Ladestop alle 2-3 Stunden.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8104312-994C-44EF-AA4C-138B1AD1EC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307" t="22406" r="21329" b="28641"/>
          <a:stretch/>
        </p:blipFill>
        <p:spPr>
          <a:xfrm>
            <a:off x="5416062" y="1017725"/>
            <a:ext cx="3286724" cy="16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05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27AD1D5-1A65-4232-B100-FA490B7D1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899"/>
            <a:ext cx="9144000" cy="500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84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Neuer </a:t>
            </a:r>
            <a:r>
              <a:rPr lang="de" dirty="0"/>
              <a:t>Benziner, Prognose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chemeClr val="tx1"/>
                </a:solidFill>
              </a:rPr>
              <a:t>Lieferzeit: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6 Monate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00B050"/>
                </a:solidFill>
              </a:rPr>
              <a:t>10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178020" y="1678158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5320145" y="1152475"/>
            <a:ext cx="342100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Es ist zu erwarten, dass Benzinfahrzeuge in 10 Jahren unverkäuflich sein werden.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Unsere Kosten pro Kilometer werden mit Benzin stark steigen.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Reparaturkosten werden geringer.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Steuern werden geringer.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EBCD716-DDC6-45F2-A52C-F57358E3A8D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087773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01B78C-233D-46F7-B8A0-0E60DF42A4EA}"/>
              </a:ext>
            </a:extLst>
          </p:cNvPr>
          <p:cNvCxnSpPr>
            <a:cxnSpLocks/>
          </p:cNvCxnSpPr>
          <p:nvPr/>
        </p:nvCxnSpPr>
        <p:spPr>
          <a:xfrm flipV="1">
            <a:off x="3179252" y="1249734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3931AA7F-7787-4585-926D-A48732759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381" y="2971800"/>
            <a:ext cx="5104299" cy="203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382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Neuer Benziner, Prognose: </a:t>
            </a:r>
            <a:r>
              <a:rPr lang="de-DE" dirty="0">
                <a:hlinkClick r:id="rId3"/>
              </a:rPr>
              <a:t>Mazda 6</a:t>
            </a:r>
            <a:r>
              <a:rPr lang="de-DE" dirty="0"/>
              <a:t> 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29000.00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136.00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8.00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2.00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 900.00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180000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10.00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Gesamt	      Jährlich	     Monatlich	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29000.00	       2900.00	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241.67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16.11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7750.00	        775.00	         64.58	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1360.00	        136.00	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11.33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0.76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9000.00	        900.00	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28800.00	       2880.00	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240.00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16.00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      75910.00	       7591.00	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632.58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42.17	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73BC337-B214-4D54-B4F9-14BDEC4860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75" t="14779" r="44436" b="15618"/>
          <a:stretch/>
        </p:blipFill>
        <p:spPr>
          <a:xfrm>
            <a:off x="5563673" y="1017725"/>
            <a:ext cx="3268627" cy="182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18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Ä</a:t>
            </a:r>
            <a:r>
              <a:rPr lang="de" dirty="0"/>
              <a:t>lterer gebrauchter Benziner, Prognose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00B050"/>
                </a:solidFill>
              </a:rPr>
              <a:t>Sofort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FF0000"/>
                </a:solidFill>
              </a:rPr>
              <a:t>4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178020" y="1678158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5320145" y="1152475"/>
            <a:ext cx="34210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Da Gebrauchtwägen zur Zeit sehr teuer sind, ist auch der potentielle Wertverlust extrem.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>
                <a:solidFill>
                  <a:srgbClr val="FF0000"/>
                </a:solidFill>
              </a:rPr>
              <a:t>Das 4 (!) Jahre alte </a:t>
            </a:r>
            <a:r>
              <a:rPr lang="de-DE" b="1" dirty="0">
                <a:solidFill>
                  <a:srgbClr val="FF0000"/>
                </a:solidFill>
              </a:rPr>
              <a:t>Modell kostet neu €29.700!!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Unsere Kosten pro Kilometer werden mit Benzin stark steigen.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Reparaturkosten werden geringer.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Steuern werden geringer.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EBCD716-DDC6-45F2-A52C-F57358E3A8D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087773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01B78C-233D-46F7-B8A0-0E60DF42A4EA}"/>
              </a:ext>
            </a:extLst>
          </p:cNvPr>
          <p:cNvCxnSpPr>
            <a:cxnSpLocks/>
          </p:cNvCxnSpPr>
          <p:nvPr/>
        </p:nvCxnSpPr>
        <p:spPr>
          <a:xfrm flipV="1">
            <a:off x="3179252" y="1249734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F40393C8-05C3-43B5-B0C1-657C089200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646"/>
          <a:stretch/>
        </p:blipFill>
        <p:spPr>
          <a:xfrm>
            <a:off x="5455426" y="3150562"/>
            <a:ext cx="3150437" cy="168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854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Älterer </a:t>
            </a:r>
            <a:r>
              <a:rPr lang="de-DE" dirty="0"/>
              <a:t>gebrauchter Benziner, Prognose: </a:t>
            </a:r>
            <a:r>
              <a:rPr lang="de-DE" dirty="0">
                <a:hlinkClick r:id="rId3"/>
              </a:rPr>
              <a:t>Mazda 6</a:t>
            </a:r>
            <a:endParaRPr lang="de-DE"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17000.00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136.00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8.00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1.85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 900.00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 72000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4.00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	              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Gesamt	      Jährlich	     Monatlich	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17000.00	       4250.00	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354.17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23.61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3100.00	        775.00	         64.58	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544.00	        136.00	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11.33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0.76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3600.00	        900.00	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10656.00	       2664.00	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222.00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14.80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      34900.00	       8725.00	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727.08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48.47	</a:t>
            </a:r>
            <a:endParaRPr sz="4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258A05-9DA5-4DF3-98E5-B65A234C7A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00" t="34810" r="21748" b="5195"/>
          <a:stretch/>
        </p:blipFill>
        <p:spPr>
          <a:xfrm>
            <a:off x="6004346" y="1083843"/>
            <a:ext cx="2455451" cy="161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229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715C3-42D7-414A-A17F-AAAF2F432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Vergleiche Bar/Leasing</a:t>
            </a:r>
          </a:p>
        </p:txBody>
      </p:sp>
    </p:spTree>
    <p:extLst>
      <p:ext uri="{BB962C8B-B14F-4D97-AF65-F5344CB8AC3E}">
        <p14:creationId xmlns:p14="http://schemas.microsoft.com/office/powerpoint/2010/main" val="2024041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5C1B2AD-2F9A-482A-A2E4-9B47F4EF8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105" y="975848"/>
            <a:ext cx="5891157" cy="283885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956D931-2E3F-4187-8826-B9B70CEA8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" y="975848"/>
            <a:ext cx="7249438" cy="28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33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Kostenfaktoren am PKW</a:t>
            </a: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Wertverlust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Kaufpreis minus Verkaufspreis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Kraftstoffe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Summe aller Tankstellenbesuche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Wartung/Reparatur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Reguläre Wartungsarbeiten (Ölwechsel, etc)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Reparaturen Aufgrund technischer Defekte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Unfallschäden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Versicherung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Jährlicher Versicherungsbeitrag 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Mobilitäts-Service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Steuern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Jährliche KFZ-Steuer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D813473-9EBA-453C-A9A3-BF48360E0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408" y="744181"/>
            <a:ext cx="5631592" cy="281047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0C03262-F107-45D7-9A19-ADE1FD5CD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8932"/>
            <a:ext cx="7200000" cy="291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46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8D0DC3D-372C-4A57-97EA-20EA329CF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356" y="749148"/>
            <a:ext cx="5702643" cy="279118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F6BD599-2B23-4F08-98BD-DB1A04BCE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9147"/>
            <a:ext cx="7200000" cy="287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05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5268572-08FF-46F2-BB34-05B09702B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802" y="760856"/>
            <a:ext cx="5687197" cy="2882698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55104448-1239-49A2-99F1-7B690DEF8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0856"/>
            <a:ext cx="7200000" cy="285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796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Gesamtkosten Maximus</a:t>
            </a:r>
            <a:endParaRPr dirty="0"/>
          </a:p>
        </p:txBody>
      </p:sp>
      <p:sp>
        <p:nvSpPr>
          <p:cNvPr id="66" name="Google Shape;66;p15"/>
          <p:cNvSpPr txBox="1"/>
          <p:nvPr/>
        </p:nvSpPr>
        <p:spPr>
          <a:xfrm>
            <a:off x="582150" y="4532825"/>
            <a:ext cx="428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*) bei € 1500 Schrottwert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287383" y="1116425"/>
            <a:ext cx="856923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15403.00*)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230.00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   l/100 km                             :     6.38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1.19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2000.00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26000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178100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6.85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lang="de-DE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lang="de-DE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Gesamt	      Jährlich	     Monatlich	        pro KM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	      15403.00	       2248.61	        187.38	          8.65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	       5308.75	        775.00	         64.58	          2.98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	       1575.50	        230.00	         19.17	          0.88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	      13700.00	       2000.00	        166.67	          7.69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	      13521.71	       1973.97	        164.50	          7.59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-----------------------------------------------------------------------------------------------------------------------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      49508.96	       7227.59	   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602.30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	         27.80</a:t>
            </a:r>
          </a:p>
        </p:txBody>
      </p:sp>
      <p:pic>
        <p:nvPicPr>
          <p:cNvPr id="5" name="Google Shape;54;p13">
            <a:extLst>
              <a:ext uri="{FF2B5EF4-FFF2-40B4-BE49-F238E27FC236}">
                <a16:creationId xmlns:a16="http://schemas.microsoft.com/office/drawing/2014/main" id="{09549B0E-C509-4A6C-8126-DD7053750DA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876"/>
          <a:stretch/>
        </p:blipFill>
        <p:spPr>
          <a:xfrm>
            <a:off x="6029924" y="157024"/>
            <a:ext cx="2659350" cy="26470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FCBF45-5B97-4750-BF93-BEA8BD93D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Monatliche Kosten Maximus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784DA1F-FF44-4223-AE08-E127C7956D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1"/>
          <a:stretch/>
        </p:blipFill>
        <p:spPr bwMode="auto">
          <a:xfrm>
            <a:off x="249381" y="1017725"/>
            <a:ext cx="8520599" cy="388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818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12F35B-BBC6-4111-9DBB-482FD195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Optionen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629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Optionen für neues Auto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Gebrauchter Diesel 	6 	Jahre Haltedauer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Gebrauchter Benziner 	6 	Jahre Haltedauer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Neues Elektroauto 	10 	Jahre Haltedauer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Neuer Benziner 	10 	Jahre Haltedauer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Älterer gebrauchter Benziner 	4 	Jahre Haltedauer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Leasing?  	4 	Jahre Haltedauer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Barkauf?                          	10	Jahre Haltedauer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Gebrauchter Diesel, Prognose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00B050"/>
                </a:solidFill>
              </a:rPr>
              <a:t>Sofort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FFC000"/>
                </a:solidFill>
              </a:rPr>
              <a:t>6 Jahre</a:t>
            </a:r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484952" y="1699846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10A81472-D55C-4D6A-A30F-F7BB59C59385}"/>
              </a:ext>
            </a:extLst>
          </p:cNvPr>
          <p:cNvCxnSpPr>
            <a:cxnSpLocks/>
          </p:cNvCxnSpPr>
          <p:nvPr/>
        </p:nvCxnSpPr>
        <p:spPr>
          <a:xfrm flipV="1">
            <a:off x="3484952" y="1271422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5685AC-1C78-4257-A91C-FA40FE75067F}"/>
              </a:ext>
            </a:extLst>
          </p:cNvPr>
          <p:cNvCxnSpPr>
            <a:cxnSpLocks/>
          </p:cNvCxnSpPr>
          <p:nvPr/>
        </p:nvCxnSpPr>
        <p:spPr>
          <a:xfrm rot="5400000" flipV="1">
            <a:off x="3484952" y="2107814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484952" y="2517265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28CED0A-5140-4A2C-AB52-59A82234E58F}"/>
              </a:ext>
            </a:extLst>
          </p:cNvPr>
          <p:cNvCxnSpPr>
            <a:cxnSpLocks/>
          </p:cNvCxnSpPr>
          <p:nvPr/>
        </p:nvCxnSpPr>
        <p:spPr>
          <a:xfrm rot="5400000" flipV="1">
            <a:off x="3484952" y="2920113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7D44860-09E5-492E-8E92-471E9084DFC2}"/>
              </a:ext>
            </a:extLst>
          </p:cNvPr>
          <p:cNvSpPr txBox="1"/>
          <p:nvPr/>
        </p:nvSpPr>
        <p:spPr>
          <a:xfrm>
            <a:off x="5857276" y="1152475"/>
            <a:ext cx="28838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Die Bundesregierung macht Diesel immer unattraktiver.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Durch die steigenden Steuern auf Diesel, wird auch der Wertverlust von Dieseln steigen.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5C46EF3-C5B9-41F1-A9E2-8DE497064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073" y="2672220"/>
            <a:ext cx="4350227" cy="19707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Gebrauchter Diesel, Prognose: </a:t>
            </a:r>
            <a:r>
              <a:rPr lang="de-DE" dirty="0">
                <a:hlinkClick r:id="rId3"/>
              </a:rPr>
              <a:t>Mercedes-Benz C 200d T</a:t>
            </a:r>
            <a:endParaRPr lang="de-DE"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20000.00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230.00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   l/100 km                             :     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1.35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1800.00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108000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 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Gesamt	      Jährlich	     Monatlich	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20000.00	       3333.33	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277.78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18.52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4650.00	        775.00	         64.58	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1380.00	        230.00	         19.17	          1.28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10800.00	       1800.00	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150.00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10.00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8748.00	       1458.00	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121.50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 8.10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	      45578.00	       7596.33	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633.03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	         42.20	</a:t>
            </a:r>
            <a:endParaRPr sz="4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9F1B80F-EB0A-40CD-AA40-6B6FB83382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657"/>
          <a:stretch/>
        </p:blipFill>
        <p:spPr>
          <a:xfrm>
            <a:off x="5780689" y="1202148"/>
            <a:ext cx="2520847" cy="159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951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Gebrauchter Benziner, Prognose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00B050"/>
                </a:solidFill>
              </a:rPr>
              <a:t>Sofort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FFC000"/>
                </a:solidFill>
              </a:rPr>
              <a:t>6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178020" y="1678158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5685AC-1C78-4257-A91C-FA40FE75067F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90809" y="2143326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F2FAE94-BCFF-4297-9F48-708CD8D915CD}"/>
              </a:ext>
            </a:extLst>
          </p:cNvPr>
          <p:cNvCxnSpPr>
            <a:cxnSpLocks/>
          </p:cNvCxnSpPr>
          <p:nvPr/>
        </p:nvCxnSpPr>
        <p:spPr>
          <a:xfrm rot="5400000" flipV="1">
            <a:off x="3184415" y="1263957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5857276" y="1152475"/>
            <a:ext cx="28838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Unsere Kosten pro Kilometer werden mit Benzin stark steigen.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Reparaturkosten werden geringer, Steuern werden geringer.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5CD47D8D-5326-43DE-991C-6DF43218E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125" y="2711172"/>
            <a:ext cx="4002875" cy="185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4298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4285F4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1351</Words>
  <Application>Microsoft Office PowerPoint</Application>
  <PresentationFormat>Bildschirmpräsentation (16:9)</PresentationFormat>
  <Paragraphs>204</Paragraphs>
  <Slides>22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5" baseType="lpstr">
      <vt:lpstr>Arial</vt:lpstr>
      <vt:lpstr>Consolas</vt:lpstr>
      <vt:lpstr>Simple Light</vt:lpstr>
      <vt:lpstr>Maximus II</vt:lpstr>
      <vt:lpstr>Kostenfaktoren am PKW</vt:lpstr>
      <vt:lpstr>Gesamtkosten Maximus</vt:lpstr>
      <vt:lpstr>Monatliche Kosten Maximus</vt:lpstr>
      <vt:lpstr>Optionen</vt:lpstr>
      <vt:lpstr>Optionen für neues Auto</vt:lpstr>
      <vt:lpstr>Gebrauchter Diesel, Prognose</vt:lpstr>
      <vt:lpstr>Gebrauchter Diesel, Prognose: Mercedes-Benz C 200d T</vt:lpstr>
      <vt:lpstr>Gebrauchter Benziner, Prognose</vt:lpstr>
      <vt:lpstr>Gebrauchter Benziner, Prognose: Mercedes Benz C 200 T</vt:lpstr>
      <vt:lpstr>Neuer Elektro, Prognose</vt:lpstr>
      <vt:lpstr>Neuer Elektro, Prognose: Tesla Model Y</vt:lpstr>
      <vt:lpstr>PowerPoint-Präsentation</vt:lpstr>
      <vt:lpstr>Neuer Benziner, Prognose</vt:lpstr>
      <vt:lpstr>Neuer Benziner, Prognose: Mazda 6 </vt:lpstr>
      <vt:lpstr>Älterer gebrauchter Benziner, Prognose</vt:lpstr>
      <vt:lpstr>Älterer gebrauchter Benziner, Prognose: Mazda 6</vt:lpstr>
      <vt:lpstr>Vergleiche Bar/Leasing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Lippe Grzegorz (AS/ENS-W)</dc:creator>
  <cp:lastModifiedBy>Grzegorz Lippe</cp:lastModifiedBy>
  <cp:revision>32</cp:revision>
  <dcterms:modified xsi:type="dcterms:W3CDTF">2021-12-27T22:53:20Z</dcterms:modified>
</cp:coreProperties>
</file>